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9" r:id="rId19"/>
    <p:sldId id="274" r:id="rId20"/>
    <p:sldId id="280" r:id="rId21"/>
    <p:sldId id="281" r:id="rId22"/>
    <p:sldId id="275" r:id="rId23"/>
    <p:sldId id="276" r:id="rId24"/>
    <p:sldId id="273" r:id="rId25"/>
    <p:sldId id="282" r:id="rId26"/>
    <p:sldId id="283" r:id="rId27"/>
    <p:sldId id="284" r:id="rId28"/>
    <p:sldId id="285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weet:Users:kdejong:Desktop:a_research:SWOF:Production%20Space:McWOP:MP_BICTables_Model_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weet:Users:kdejong:Desktop:a_research:SWOF:Production%20Space:McWOP:MP_BICTables_Model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23480183727034"/>
          <c:y val="0.0351703244541241"/>
          <c:w val="0.917853353825461"/>
          <c:h val="0.635020243480203"/>
        </c:manualLayout>
      </c:layout>
      <c:barChart>
        <c:barDir val="col"/>
        <c:grouping val="clustered"/>
        <c:ser>
          <c:idx val="1"/>
          <c:order val="0"/>
          <c:tx>
            <c:strRef>
              <c:f>Sheet1!$E$1</c:f>
              <c:strCache>
                <c:ptCount val="1"/>
                <c:pt idx="0">
                  <c:v>Shared Covariance Model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Sheet1!$D$2:$D$8</c:f>
              <c:strCache>
                <c:ptCount val="7"/>
                <c:pt idx="0">
                  <c:v>Segmental</c:v>
                </c:pt>
                <c:pt idx="1">
                  <c:v>Featural</c:v>
                </c:pt>
                <c:pt idx="2">
                  <c:v>Ordinal</c:v>
                </c:pt>
                <c:pt idx="4">
                  <c:v>Segmental</c:v>
                </c:pt>
                <c:pt idx="5">
                  <c:v>Featural</c:v>
                </c:pt>
                <c:pt idx="6">
                  <c:v>Ordinal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82627.0</c:v>
                </c:pt>
                <c:pt idx="1">
                  <c:v>84171.0</c:v>
                </c:pt>
                <c:pt idx="2">
                  <c:v>88161.0</c:v>
                </c:pt>
                <c:pt idx="4">
                  <c:v>82432.0</c:v>
                </c:pt>
                <c:pt idx="5">
                  <c:v>83593.0</c:v>
                </c:pt>
                <c:pt idx="6">
                  <c:v>88121.0</c:v>
                </c:pt>
              </c:numCache>
            </c:numRef>
          </c:val>
        </c:ser>
        <c:ser>
          <c:idx val="2"/>
          <c:order val="1"/>
          <c:tx>
            <c:strRef>
              <c:f>Sheet1!$F$1</c:f>
              <c:strCache>
                <c:ptCount val="1"/>
                <c:pt idx="0">
                  <c:v>Separate Covariance Model</c:v>
                </c:pt>
              </c:strCache>
            </c:strRef>
          </c:tx>
          <c:spPr>
            <a:solidFill>
              <a:srgbClr val="A20D19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Sheet1!$D$2:$D$8</c:f>
              <c:strCache>
                <c:ptCount val="7"/>
                <c:pt idx="0">
                  <c:v>Segmental</c:v>
                </c:pt>
                <c:pt idx="1">
                  <c:v>Featural</c:v>
                </c:pt>
                <c:pt idx="2">
                  <c:v>Ordinal</c:v>
                </c:pt>
                <c:pt idx="4">
                  <c:v>Segmental</c:v>
                </c:pt>
                <c:pt idx="5">
                  <c:v>Featural</c:v>
                </c:pt>
                <c:pt idx="6">
                  <c:v>Ordinal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76643.0</c:v>
                </c:pt>
                <c:pt idx="1">
                  <c:v>76668.0</c:v>
                </c:pt>
                <c:pt idx="2">
                  <c:v>76564.0</c:v>
                </c:pt>
                <c:pt idx="4">
                  <c:v>75592.0</c:v>
                </c:pt>
                <c:pt idx="5">
                  <c:v>75754.0</c:v>
                </c:pt>
                <c:pt idx="6">
                  <c:v>75680.0</c:v>
                </c:pt>
              </c:numCache>
            </c:numRef>
          </c:val>
        </c:ser>
        <c:axId val="335715752"/>
        <c:axId val="335913032"/>
      </c:barChart>
      <c:catAx>
        <c:axId val="335715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500000" vert="horz"/>
          <a:lstStyle/>
          <a:p>
            <a:pPr>
              <a:defRPr sz="2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35913032"/>
        <c:crosses val="autoZero"/>
        <c:auto val="1"/>
        <c:lblAlgn val="ctr"/>
        <c:lblOffset val="100"/>
        <c:tickLblSkip val="1"/>
        <c:tickMarkSkip val="1"/>
      </c:catAx>
      <c:valAx>
        <c:axId val="335913032"/>
        <c:scaling>
          <c:orientation val="minMax"/>
          <c:max val="88500.0"/>
          <c:min val="75000.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35715752"/>
        <c:crosses val="autoZero"/>
        <c:crossBetween val="between"/>
        <c:majorUnit val="5000.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220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23480183727034"/>
          <c:y val="0.0351703244541241"/>
          <c:w val="0.917853353825461"/>
          <c:h val="0.635020243480203"/>
        </c:manualLayout>
      </c:layout>
      <c:barChart>
        <c:barDir val="col"/>
        <c:grouping val="clustered"/>
        <c:ser>
          <c:idx val="1"/>
          <c:order val="0"/>
          <c:tx>
            <c:strRef>
              <c:f>Sheet1!$E$1</c:f>
              <c:strCache>
                <c:ptCount val="1"/>
                <c:pt idx="0">
                  <c:v>Shared Covariance Model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Sheet1!$D$2:$D$8</c:f>
              <c:strCache>
                <c:ptCount val="7"/>
                <c:pt idx="0">
                  <c:v>Segmental</c:v>
                </c:pt>
                <c:pt idx="1">
                  <c:v>Featural</c:v>
                </c:pt>
                <c:pt idx="2">
                  <c:v>Ordinal</c:v>
                </c:pt>
                <c:pt idx="4">
                  <c:v>Segmental</c:v>
                </c:pt>
                <c:pt idx="5">
                  <c:v>Featural</c:v>
                </c:pt>
                <c:pt idx="6">
                  <c:v>Ordinal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82627.0</c:v>
                </c:pt>
                <c:pt idx="1">
                  <c:v>84171.0</c:v>
                </c:pt>
                <c:pt idx="2">
                  <c:v>88161.0</c:v>
                </c:pt>
                <c:pt idx="4">
                  <c:v>82432.0</c:v>
                </c:pt>
                <c:pt idx="5">
                  <c:v>83593.0</c:v>
                </c:pt>
                <c:pt idx="6">
                  <c:v>88121.0</c:v>
                </c:pt>
              </c:numCache>
            </c:numRef>
          </c:val>
        </c:ser>
        <c:ser>
          <c:idx val="2"/>
          <c:order val="1"/>
          <c:tx>
            <c:strRef>
              <c:f>Sheet1!$F$1</c:f>
              <c:strCache>
                <c:ptCount val="1"/>
                <c:pt idx="0">
                  <c:v>Separate Covariance Model</c:v>
                </c:pt>
              </c:strCache>
            </c:strRef>
          </c:tx>
          <c:spPr>
            <a:solidFill>
              <a:srgbClr val="A20D19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Sheet1!$D$2:$D$8</c:f>
              <c:strCache>
                <c:ptCount val="7"/>
                <c:pt idx="0">
                  <c:v>Segmental</c:v>
                </c:pt>
                <c:pt idx="1">
                  <c:v>Featural</c:v>
                </c:pt>
                <c:pt idx="2">
                  <c:v>Ordinal</c:v>
                </c:pt>
                <c:pt idx="4">
                  <c:v>Segmental</c:v>
                </c:pt>
                <c:pt idx="5">
                  <c:v>Featural</c:v>
                </c:pt>
                <c:pt idx="6">
                  <c:v>Ordinal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76643.0</c:v>
                </c:pt>
                <c:pt idx="1">
                  <c:v>76668.0</c:v>
                </c:pt>
                <c:pt idx="2">
                  <c:v>76564.0</c:v>
                </c:pt>
                <c:pt idx="4">
                  <c:v>75592.0</c:v>
                </c:pt>
                <c:pt idx="5">
                  <c:v>75754.0</c:v>
                </c:pt>
                <c:pt idx="6">
                  <c:v>75680.0</c:v>
                </c:pt>
              </c:numCache>
            </c:numRef>
          </c:val>
        </c:ser>
        <c:axId val="352735688"/>
        <c:axId val="352740280"/>
      </c:barChart>
      <c:catAx>
        <c:axId val="352735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500000" vert="horz"/>
          <a:lstStyle/>
          <a:p>
            <a:pPr>
              <a:defRPr sz="2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2740280"/>
        <c:crosses val="autoZero"/>
        <c:auto val="1"/>
        <c:lblAlgn val="ctr"/>
        <c:lblOffset val="100"/>
        <c:tickLblSkip val="1"/>
        <c:tickMarkSkip val="1"/>
      </c:catAx>
      <c:valAx>
        <c:axId val="352740280"/>
        <c:scaling>
          <c:orientation val="minMax"/>
          <c:max val="88500.0"/>
          <c:min val="75000.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2735688"/>
        <c:crosses val="autoZero"/>
        <c:crossBetween val="between"/>
        <c:majorUnit val="5000.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220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B5B9F-51CF-45E9-88D9-D2AFF53333C1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92CB2-6D87-4B94-9E6E-EA97A67AE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6883-A93F-4C9F-8727-0538946645B6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2305-4038-4B15-B45B-8CCCF6275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6" Type="http://schemas.openxmlformats.org/officeDocument/2006/relationships/image" Target="../media/image5.pd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6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Statistical Relationships in Distinctive Feature Models </a:t>
            </a:r>
            <a:br>
              <a:rPr lang="en-US" dirty="0" smtClean="0"/>
            </a:br>
            <a:r>
              <a:rPr lang="en-US" dirty="0" smtClean="0"/>
              <a:t>and Acoustic-Phonetic Properties of English Consonants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de Jong, Noah </a:t>
            </a:r>
            <a:r>
              <a:rPr lang="en-US" dirty="0" err="1" smtClean="0"/>
              <a:t>Silbert</a:t>
            </a:r>
            <a:r>
              <a:rPr lang="en-US" dirty="0" smtClean="0"/>
              <a:t>, Kirsten </a:t>
            </a:r>
            <a:r>
              <a:rPr lang="en-US" dirty="0" err="1" smtClean="0"/>
              <a:t>Regier</a:t>
            </a:r>
            <a:r>
              <a:rPr lang="en-US" dirty="0" smtClean="0"/>
              <a:t> &amp; Aaron </a:t>
            </a:r>
            <a:r>
              <a:rPr lang="en-US" dirty="0" err="1" smtClean="0"/>
              <a:t>Albin</a:t>
            </a:r>
            <a:endParaRPr lang="en-US" dirty="0" smtClean="0"/>
          </a:p>
          <a:p>
            <a:r>
              <a:rPr lang="en-US" dirty="0" smtClean="0"/>
              <a:t>IU &amp; U Maryland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977013"/>
            <a:ext cx="641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slides posted at http://</a:t>
            </a:r>
            <a:r>
              <a:rPr lang="en-US" dirty="0" err="1" smtClean="0"/>
              <a:t>www.indiana.edu/~lsl/ConsP.html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Fit models via maximum likelihood estimation according to assumptions of 3 category representation models</a:t>
            </a:r>
          </a:p>
          <a:p>
            <a:r>
              <a:rPr lang="en-US" dirty="0" smtClean="0"/>
              <a:t>Build these 3 models with 2 different assumptions concerning the generality of category internal variance = 6 models.</a:t>
            </a:r>
          </a:p>
          <a:p>
            <a:r>
              <a:rPr lang="en-US" dirty="0" smtClean="0"/>
              <a:t>Model fitting (partially) with Ime4 package in R (Bates, 2005; </a:t>
            </a:r>
            <a:r>
              <a:rPr lang="en-US" dirty="0" err="1" smtClean="0"/>
              <a:t>http://www.R-project.org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Baysian</a:t>
            </a:r>
            <a:r>
              <a:rPr lang="en-US" dirty="0" smtClean="0"/>
              <a:t> Information Criterion to compare goodness of fit of the models.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SEGMENTAL model</a:t>
            </a:r>
          </a:p>
          <a:p>
            <a:r>
              <a:rPr lang="en-US" dirty="0" smtClean="0"/>
              <a:t>Each consonant indicated separately in model.  </a:t>
            </a:r>
          </a:p>
          <a:p>
            <a:r>
              <a:rPr lang="en-US" dirty="0" smtClean="0"/>
              <a:t>15 parameters - one for each consonant (-1 for intercept). </a:t>
            </a:r>
          </a:p>
          <a:p>
            <a:pPr>
              <a:buNone/>
            </a:pPr>
            <a:r>
              <a:rPr lang="en-US" dirty="0" smtClean="0"/>
              <a:t>FEATURAL model</a:t>
            </a:r>
          </a:p>
          <a:p>
            <a:r>
              <a:rPr lang="en-US" dirty="0" smtClean="0"/>
              <a:t>Consonant indicated as combination of binary features</a:t>
            </a:r>
          </a:p>
          <a:p>
            <a:r>
              <a:rPr lang="en-US" dirty="0" smtClean="0"/>
              <a:t>6 parameters - [coronal] [anterior] [sonorant] [continuant] [strident] &amp; [voice]</a:t>
            </a:r>
          </a:p>
          <a:p>
            <a:pPr>
              <a:buNone/>
            </a:pPr>
            <a:r>
              <a:rPr lang="en-US" dirty="0" smtClean="0"/>
              <a:t>ORDINAL model</a:t>
            </a:r>
          </a:p>
          <a:p>
            <a:r>
              <a:rPr lang="en-US" dirty="0" smtClean="0"/>
              <a:t>Consonant indicated by ordinal place on phonetic chart</a:t>
            </a:r>
          </a:p>
          <a:p>
            <a:r>
              <a:rPr lang="en-US" dirty="0" smtClean="0"/>
              <a:t>3 parameters - [place], [manner], and [voice]</a:t>
            </a:r>
          </a:p>
          <a:p>
            <a:pPr>
              <a:buNone/>
            </a:pPr>
            <a:r>
              <a:rPr lang="en-US" dirty="0" smtClean="0"/>
              <a:t>	[place: labial &lt; alveolar &lt; </a:t>
            </a:r>
            <a:r>
              <a:rPr lang="en-US" dirty="0" err="1" smtClean="0"/>
              <a:t>palato</a:t>
            </a:r>
            <a:r>
              <a:rPr lang="en-US" dirty="0" smtClean="0"/>
              <a:t>-alveolar &lt; velar]</a:t>
            </a:r>
          </a:p>
          <a:p>
            <a:pPr>
              <a:buNone/>
            </a:pPr>
            <a:r>
              <a:rPr lang="en-US" dirty="0" smtClean="0"/>
              <a:t>	[manner: nasal &lt; stop &lt; affricate &lt; fricative]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- Internal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SHARED COVARIANCE</a:t>
            </a:r>
          </a:p>
          <a:p>
            <a:r>
              <a:rPr lang="en-US" dirty="0" smtClean="0"/>
              <a:t>Model includes a single covariance matrix for the combination of each of the 11 acoustic measures.  </a:t>
            </a:r>
          </a:p>
          <a:p>
            <a:r>
              <a:rPr lang="en-US" dirty="0" smtClean="0"/>
              <a:t>The combination of cells introduces 55 additional fitted parameters</a:t>
            </a:r>
          </a:p>
          <a:p>
            <a:pPr>
              <a:buNone/>
            </a:pPr>
            <a:r>
              <a:rPr lang="en-US" dirty="0" smtClean="0"/>
              <a:t>SEPARATE COVARIANCE</a:t>
            </a:r>
          </a:p>
          <a:p>
            <a:r>
              <a:rPr lang="en-US" dirty="0" smtClean="0"/>
              <a:t>Model makes no assumptions about acoustic covariance across consonant categories</a:t>
            </a:r>
          </a:p>
          <a:p>
            <a:r>
              <a:rPr lang="en-US" dirty="0" smtClean="0"/>
              <a:t>Model includes a covariance matrix for all 16 consonants</a:t>
            </a:r>
          </a:p>
          <a:p>
            <a:r>
              <a:rPr lang="en-US" dirty="0" smtClean="0"/>
              <a:t>Each matrix has 55 parameters, one for each </a:t>
            </a:r>
            <a:r>
              <a:rPr lang="en-US" dirty="0" err="1" smtClean="0"/>
              <a:t>pairwise</a:t>
            </a:r>
            <a:r>
              <a:rPr lang="en-US" dirty="0" smtClean="0"/>
              <a:t> combination of 11 acoustic measures</a:t>
            </a:r>
          </a:p>
          <a:p>
            <a:r>
              <a:rPr lang="en-US" dirty="0" smtClean="0"/>
              <a:t>This  introduces 917 additional fitted parameters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Model fits to the data employ </a:t>
            </a:r>
            <a:r>
              <a:rPr lang="en-US" dirty="0" err="1" smtClean="0"/>
              <a:t>Baysian</a:t>
            </a:r>
            <a:r>
              <a:rPr lang="en-US" dirty="0" smtClean="0"/>
              <a:t> Information Criterion (BIC).   BIC balances </a:t>
            </a:r>
          </a:p>
          <a:p>
            <a:pPr>
              <a:buNone/>
            </a:pPr>
            <a:r>
              <a:rPr lang="en-US" dirty="0" smtClean="0"/>
              <a:t>1)  goodness of fit  &amp;  2)  the complexity of the model.  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5189" dirty="0" smtClean="0"/>
              <a:t>BIC =    -2*</a:t>
            </a:r>
            <a:r>
              <a:rPr lang="en-US" sz="5189" dirty="0" err="1" smtClean="0"/>
              <a:t>ln(L</a:t>
            </a:r>
            <a:r>
              <a:rPr lang="en-US" sz="5189" dirty="0" smtClean="0"/>
              <a:t>)  +   </a:t>
            </a:r>
            <a:r>
              <a:rPr lang="en-US" sz="5189" dirty="0" err="1" smtClean="0"/>
              <a:t>ln(N</a:t>
            </a:r>
            <a:r>
              <a:rPr lang="en-US" sz="5189" dirty="0" smtClean="0"/>
              <a:t>)*</a:t>
            </a:r>
            <a:r>
              <a:rPr lang="en-US" sz="5189" dirty="0" err="1" smtClean="0"/>
              <a:t>k</a:t>
            </a:r>
            <a:endParaRPr lang="en-US" sz="5189" dirty="0" smtClean="0"/>
          </a:p>
          <a:p>
            <a:pPr>
              <a:buNone/>
            </a:pPr>
            <a:r>
              <a:rPr lang="en-US" dirty="0" smtClean="0"/>
              <a:t>                  (L = likelihood)    (N = # of </a:t>
            </a:r>
            <a:r>
              <a:rPr lang="en-US" dirty="0" err="1" smtClean="0"/>
              <a:t>datapoints</a:t>
            </a:r>
            <a:r>
              <a:rPr lang="en-US" dirty="0" smtClean="0"/>
              <a:t>, &amp; </a:t>
            </a:r>
          </a:p>
          <a:p>
            <a:pPr>
              <a:buNone/>
            </a:pPr>
            <a:r>
              <a:rPr lang="en-US" dirty="0" smtClean="0"/>
              <a:t>											</a:t>
            </a:r>
            <a:r>
              <a:rPr lang="en-US" dirty="0" err="1" smtClean="0"/>
              <a:t>k</a:t>
            </a:r>
            <a:r>
              <a:rPr lang="en-US" dirty="0" smtClean="0"/>
              <a:t> = # of parameters)</a:t>
            </a:r>
          </a:p>
          <a:p>
            <a:pPr>
              <a:buNone/>
            </a:pPr>
            <a:r>
              <a:rPr lang="en-US" dirty="0" smtClean="0"/>
              <a:t>-&gt;  Low values of BIC indicate a better model.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4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Onset 						 	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867" y="1600201"/>
            <a:ext cx="5490855" cy="64152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ONSET						CODA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596900" y="907057"/>
          <a:ext cx="7950200" cy="541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857486" y="2361444"/>
            <a:ext cx="355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BIC Measures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CATEGORY BEST ESTIMATES:  BIC measures indicate better fits (lower values) for more specific models (SEGMENTAL &amp; FEATURAL) than more general models (ORDINAL), even with added cost of additional parameters</a:t>
            </a:r>
          </a:p>
          <a:p>
            <a:r>
              <a:rPr lang="en-US" dirty="0" smtClean="0"/>
              <a:t>WHY??? – let’s look at some 2-dimensional plots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Duration measures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7230" cy="2299416"/>
          </a:xfrm>
        </p:spPr>
        <p:txBody>
          <a:bodyPr>
            <a:normAutofit/>
          </a:bodyPr>
          <a:lstStyle/>
          <a:p>
            <a:r>
              <a:rPr lang="en-US" dirty="0" smtClean="0"/>
              <a:t>Duration measures</a:t>
            </a:r>
          </a:p>
          <a:p>
            <a:r>
              <a:rPr lang="en-US" dirty="0" smtClean="0"/>
              <a:t>Note neat diamond structure </a:t>
            </a:r>
            <a:r>
              <a:rPr lang="en-US" dirty="0" err="1" smtClean="0"/>
              <a:t>w</a:t>
            </a:r>
            <a:r>
              <a:rPr lang="en-US" dirty="0" smtClean="0"/>
              <a:t>/ voicing and manner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203" y="1600200"/>
            <a:ext cx="41529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Duration measures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2260933"/>
          </a:xfrm>
        </p:spPr>
        <p:txBody>
          <a:bodyPr>
            <a:normAutofit/>
          </a:bodyPr>
          <a:lstStyle/>
          <a:p>
            <a:r>
              <a:rPr lang="en-US" dirty="0" smtClean="0"/>
              <a:t>Duration measures</a:t>
            </a:r>
          </a:p>
          <a:p>
            <a:r>
              <a:rPr lang="en-US" dirty="0" smtClean="0"/>
              <a:t>Note neat diamond structure </a:t>
            </a:r>
            <a:r>
              <a:rPr lang="en-US" dirty="0" err="1" smtClean="0"/>
              <a:t>w</a:t>
            </a:r>
            <a:r>
              <a:rPr lang="en-US" dirty="0" smtClean="0"/>
              <a:t>/ voicing and manner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203" y="1600200"/>
            <a:ext cx="4152900" cy="411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679987">
            <a:off x="6333821" y="3258958"/>
            <a:ext cx="914400" cy="914400"/>
          </a:xfrm>
          <a:prstGeom prst="rect">
            <a:avLst/>
          </a:prstGeom>
          <a:noFill/>
          <a:ln>
            <a:solidFill>
              <a:srgbClr val="008000"/>
            </a:solidFill>
          </a:ln>
          <a:effectLst>
            <a:glow rad="101600">
              <a:srgbClr val="FFFF00">
                <a:alpha val="48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Duration measures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4525963"/>
          </a:xfrm>
        </p:spPr>
        <p:txBody>
          <a:bodyPr/>
          <a:lstStyle/>
          <a:p>
            <a:r>
              <a:rPr lang="en-US" dirty="0" smtClean="0"/>
              <a:t>Duration measures</a:t>
            </a:r>
          </a:p>
          <a:p>
            <a:r>
              <a:rPr lang="en-US" dirty="0" smtClean="0"/>
              <a:t>Note neat diamond structure </a:t>
            </a:r>
            <a:r>
              <a:rPr lang="en-US" dirty="0" err="1" smtClean="0"/>
              <a:t>w</a:t>
            </a:r>
            <a:r>
              <a:rPr lang="en-US" dirty="0" smtClean="0"/>
              <a:t>/ voicing and manner</a:t>
            </a:r>
          </a:p>
          <a:p>
            <a:r>
              <a:rPr lang="en-US" dirty="0" smtClean="0"/>
              <a:t>Here, affricate is ‘super voiceless’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203" y="1600200"/>
            <a:ext cx="4152900" cy="411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679987">
            <a:off x="6333821" y="3258958"/>
            <a:ext cx="914400" cy="914400"/>
          </a:xfrm>
          <a:prstGeom prst="rect">
            <a:avLst/>
          </a:prstGeom>
          <a:noFill/>
          <a:ln>
            <a:solidFill>
              <a:srgbClr val="008000"/>
            </a:solidFill>
          </a:ln>
          <a:effectLst>
            <a:glow rad="101600">
              <a:srgbClr val="FFFF00">
                <a:alpha val="48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Spectral Power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7230" cy="7472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Spectral Power (Coda)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Consonant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4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SEGMENTAL (Alphabetic) model</a:t>
            </a:r>
          </a:p>
          <a:p>
            <a:endParaRPr lang="en-US" sz="2800" dirty="0" smtClean="0"/>
          </a:p>
          <a:p>
            <a:r>
              <a:rPr lang="en-US" sz="2800" dirty="0" smtClean="0"/>
              <a:t> FEATURAL (Feature bundle) model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ORDINAL (Phonetic chart) model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2295530" y="1844583"/>
            <a:ext cx="4753168" cy="67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2315195" y="3065419"/>
            <a:ext cx="4733503" cy="139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rcRect/>
              <a:stretch>
                <a:fillRect/>
              </a:stretch>
            </p:blipFill>
          </mc:Choice>
          <mc:Fallback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2295530" y="5062804"/>
            <a:ext cx="4650431" cy="13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Spectral Power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21967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Spectral Power (Coda)</a:t>
            </a:r>
          </a:p>
          <a:p>
            <a:r>
              <a:rPr lang="en-US" dirty="0" smtClean="0"/>
              <a:t>Note square structure </a:t>
            </a:r>
            <a:r>
              <a:rPr lang="en-US" dirty="0" err="1" smtClean="0"/>
              <a:t>w</a:t>
            </a:r>
            <a:r>
              <a:rPr lang="en-US" dirty="0" smtClean="0"/>
              <a:t>/ voicing and manner</a:t>
            </a:r>
          </a:p>
          <a:p>
            <a:r>
              <a:rPr lang="en-US" dirty="0" smtClean="0"/>
              <a:t>Here, nasal is ‘super voiced’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7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5517" y="3489130"/>
            <a:ext cx="1077651" cy="885110"/>
          </a:xfrm>
          <a:prstGeom prst="rect">
            <a:avLst/>
          </a:prstGeom>
          <a:noFill/>
          <a:ln>
            <a:solidFill>
              <a:srgbClr val="008000"/>
            </a:solidFill>
          </a:ln>
          <a:effectLst>
            <a:glow rad="101600">
              <a:srgbClr val="FFFF00">
                <a:alpha val="5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Spectral Power (Coda)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23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Spectral Power (Coda)</a:t>
            </a:r>
          </a:p>
          <a:p>
            <a:r>
              <a:rPr lang="en-US" dirty="0" smtClean="0"/>
              <a:t>Note square structure </a:t>
            </a:r>
            <a:r>
              <a:rPr lang="en-US" dirty="0" err="1" smtClean="0"/>
              <a:t>w</a:t>
            </a:r>
            <a:r>
              <a:rPr lang="en-US" dirty="0" smtClean="0"/>
              <a:t>/ voicing and manner</a:t>
            </a:r>
          </a:p>
          <a:p>
            <a:r>
              <a:rPr lang="en-US" dirty="0" smtClean="0"/>
              <a:t>Here, nasal is ‘super voiced’</a:t>
            </a:r>
          </a:p>
          <a:p>
            <a:r>
              <a:rPr lang="en-US" dirty="0" smtClean="0"/>
              <a:t>BUT:  note spread in voiceless stops &amp; misplacement of non-sibilant </a:t>
            </a:r>
            <a:r>
              <a:rPr lang="en-US" dirty="0" err="1" smtClean="0"/>
              <a:t>f&amp;v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Category Structure – Example: Spectral Power (Onset)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32433"/>
            <a:ext cx="4140200" cy="41402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2233"/>
          </a:xfrm>
        </p:spPr>
        <p:txBody>
          <a:bodyPr/>
          <a:lstStyle/>
          <a:p>
            <a:r>
              <a:rPr lang="en-US" dirty="0" smtClean="0"/>
              <a:t>AND compare to onset: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167" y="1600200"/>
            <a:ext cx="40386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4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Onset 						 	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867" y="1600201"/>
            <a:ext cx="5490855" cy="64152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ONSET						CODA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596900" y="907057"/>
          <a:ext cx="7950200" cy="541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857486" y="2361444"/>
            <a:ext cx="355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BIC Measures</a:t>
            </a:r>
            <a:endParaRPr lang="en-US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BETWEEN CATEGORY BEST ESTIMATES: Segment specific oddities get handled by more specific models, yielding better fits, even with added cost of additional parameters</a:t>
            </a:r>
          </a:p>
          <a:p>
            <a:r>
              <a:rPr lang="en-US" dirty="0" smtClean="0"/>
              <a:t>CATEGORY INTERNAL VARIANCE: In general, BIC measures indicate better fits with separate covariance matrices, especially for codas, despite the enormous number of attendant parameters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Within-Category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3187700" cy="289322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Ellipse plots of all 2-d combo for onset /</a:t>
            </a:r>
            <a:r>
              <a:rPr lang="en-US" dirty="0" err="1" smtClean="0"/>
              <a:t>d</a:t>
            </a:r>
            <a:r>
              <a:rPr lang="en-US" dirty="0" smtClean="0"/>
              <a:t>/</a:t>
            </a:r>
          </a:p>
          <a:p>
            <a:r>
              <a:rPr lang="en-US" dirty="0" smtClean="0"/>
              <a:t>Dimensions largely uncorrelated</a:t>
            </a:r>
          </a:p>
          <a:p>
            <a:r>
              <a:rPr lang="en-US" dirty="0" smtClean="0"/>
              <a:t>Some are correlated, though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1417638"/>
            <a:ext cx="5041900" cy="49911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Within-Category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31877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Ellipse plots of all 2-d combo for onset /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Dimensions largely uncorrelated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Some are correlated, though</a:t>
            </a:r>
          </a:p>
          <a:p>
            <a:r>
              <a:rPr lang="en-US" dirty="0" smtClean="0"/>
              <a:t>If we focus on as subset of relations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1417638"/>
            <a:ext cx="5041900" cy="49911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62942" y="2915432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62942" y="4780528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32850" y="4780528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62942" y="5243928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32850" y="5243928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22442" y="5243928"/>
            <a:ext cx="635017" cy="68315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rgbClr val="FFFF00">
                <a:alpha val="41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Within-Category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31877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Ellipse plots of all 2-d combo for onset /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Dimensions largely uncorrelated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Some are correlated, though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If we focus on as subset of relations …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06" y="1417638"/>
            <a:ext cx="4622800" cy="4749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Within-Category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599" cy="60321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If we focus on some 2d relations …</a:t>
            </a:r>
          </a:p>
          <a:p>
            <a:r>
              <a:rPr lang="en-US" dirty="0" smtClean="0"/>
              <a:t>And compare across segments …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027" y="2209529"/>
            <a:ext cx="2428661" cy="2495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09529"/>
            <a:ext cx="2442289" cy="2495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088" y="2203413"/>
            <a:ext cx="2461712" cy="2502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653" y="4704911"/>
            <a:ext cx="2638836" cy="2025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9027" y="4838194"/>
            <a:ext cx="2481230" cy="18923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5088" y="4863707"/>
            <a:ext cx="2545077" cy="18668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41443" y="2913582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b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9642" y="2913582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28753" y="2913582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g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28753" y="4863707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k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99642" y="4863707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t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41443" y="4863707"/>
            <a:ext cx="5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Auditory or acoustic: compare effects of </a:t>
            </a:r>
            <a:r>
              <a:rPr lang="en-US" smtClean="0"/>
              <a:t>ERB transformation</a:t>
            </a:r>
          </a:p>
          <a:p>
            <a:r>
              <a:rPr lang="en-US" dirty="0" smtClean="0"/>
              <a:t>Hybrid models </a:t>
            </a:r>
            <a:r>
              <a:rPr lang="en-US" dirty="0" err="1" smtClean="0"/>
              <a:t>w</a:t>
            </a:r>
            <a:r>
              <a:rPr lang="en-US" dirty="0" smtClean="0"/>
              <a:t>/ partial feature generalization</a:t>
            </a:r>
          </a:p>
          <a:p>
            <a:r>
              <a:rPr lang="en-US" dirty="0" smtClean="0"/>
              <a:t>Explore more systematically parts of the acoustic space to see where segmental peculiarities are most obvious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between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Trade-off between specific (providing much flexibility for individual idiosyncrasy), and general (providing much more compact representation for the system)</a:t>
            </a:r>
          </a:p>
          <a:p>
            <a:r>
              <a:rPr lang="en-US" dirty="0" smtClean="0"/>
              <a:t>Most specific: SEGMENTAL:  Each consonant requires its own specification</a:t>
            </a:r>
          </a:p>
          <a:p>
            <a:r>
              <a:rPr lang="en-US" dirty="0" smtClean="0"/>
              <a:t>Most general:  ORDINAL:  Each requires only (in example above) 3 specifications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58101" cy="220962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To what extent are the properties of these representations evident in aspects of human behavior?   Previous work:  Perceptual confusions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5810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To what extent are the properties of these representations evident in aspects of human behavior?   Previous work:  Perceptual confusions</a:t>
            </a:r>
          </a:p>
          <a:p>
            <a:r>
              <a:rPr lang="en-US" sz="2800" dirty="0" err="1" smtClean="0"/>
              <a:t>Silbert</a:t>
            </a:r>
            <a:r>
              <a:rPr lang="en-US" sz="2800" dirty="0" smtClean="0"/>
              <a:t> (to appear): many variations from </a:t>
            </a:r>
            <a:r>
              <a:rPr lang="en-US" sz="2800" dirty="0" err="1" smtClean="0"/>
              <a:t>featural</a:t>
            </a:r>
            <a:r>
              <a:rPr lang="en-US" sz="2800" dirty="0" smtClean="0"/>
              <a:t> structure are robustly apparent in confusion data</a:t>
            </a:r>
          </a:p>
          <a:p>
            <a:r>
              <a:rPr lang="en-US" sz="2800" dirty="0" smtClean="0"/>
              <a:t>Perceptual distributions for a 2X2 set shown here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lon_hgb_b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22167" r="22167" b="31096"/>
              <a:stretch>
                <a:fillRect/>
              </a:stretch>
            </p:blipFill>
          </mc:Choice>
          <mc:Fallback>
            <p:blipFill>
              <a:blip r:embed="rId3"/>
              <a:srcRect l="22167" r="22167" b="31096"/>
              <a:stretch>
                <a:fillRect/>
              </a:stretch>
            </p:blipFill>
          </mc:Fallback>
        </mc:AlternateContent>
        <p:spPr>
          <a:xfrm>
            <a:off x="4414728" y="1600200"/>
            <a:ext cx="4729271" cy="43399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are the properties of differently generalized representations evident in </a:t>
            </a:r>
            <a:r>
              <a:rPr lang="en-US" b="1" dirty="0" smtClean="0"/>
              <a:t>production </a:t>
            </a:r>
            <a:r>
              <a:rPr lang="en-US" dirty="0" smtClean="0"/>
              <a:t>acoustics?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acoustic dimensions in the speech signal; distinctive feature structure is also multi-dimensional; the mapping between the two is many-to-many. </a:t>
            </a:r>
          </a:p>
          <a:p>
            <a:r>
              <a:rPr lang="en-US" dirty="0" smtClean="0"/>
              <a:t>BETWEEN CATEGORIES: are consonant categories arranged in a multi-dimensional acoustic space according to the more general structures (FEATURAL or ORDINAL)? </a:t>
            </a:r>
          </a:p>
          <a:p>
            <a:r>
              <a:rPr lang="en-US" dirty="0" smtClean="0"/>
              <a:t>WITHIN CATEGORIES: Is the internal structure of the consonant categories shared across categories?  Or does each consonant have its own distribution in the multi-dimensional space?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Talkers:  20 young adult native speakers of American English from the upper Midwest, recruited from Indiana University population</a:t>
            </a:r>
          </a:p>
          <a:p>
            <a:r>
              <a:rPr lang="en-US" dirty="0" smtClean="0"/>
              <a:t>16 English consonants, as listed below</a:t>
            </a:r>
          </a:p>
          <a:p>
            <a:r>
              <a:rPr lang="en-US" dirty="0" smtClean="0"/>
              <a:t>Preceding (ONSET) and following (CODA) vowel /a/ </a:t>
            </a:r>
          </a:p>
          <a:p>
            <a:r>
              <a:rPr lang="en-US" dirty="0" smtClean="0"/>
              <a:t>Produced in isolation</a:t>
            </a:r>
          </a:p>
          <a:p>
            <a:r>
              <a:rPr lang="en-US" dirty="0" smtClean="0"/>
              <a:t>10 repetitions of each target pseudo-randomized</a:t>
            </a:r>
          </a:p>
          <a:p>
            <a:r>
              <a:rPr lang="en-US" dirty="0" smtClean="0"/>
              <a:t>3200 tokens per prosodic position, 6400 in all</a:t>
            </a:r>
          </a:p>
          <a:p>
            <a:r>
              <a:rPr lang="en-US" dirty="0" smtClean="0"/>
              <a:t>Recorded onto </a:t>
            </a:r>
            <a:r>
              <a:rPr lang="en-US" dirty="0" err="1" smtClean="0"/>
              <a:t>Marantz</a:t>
            </a:r>
            <a:r>
              <a:rPr lang="en-US" dirty="0" smtClean="0"/>
              <a:t> PMD 560 Solid-state Recorder at CD </a:t>
            </a:r>
            <a:r>
              <a:rPr lang="en-US" dirty="0" err="1" smtClean="0"/>
              <a:t>samping</a:t>
            </a:r>
            <a:r>
              <a:rPr lang="en-US" dirty="0" smtClean="0"/>
              <a:t> rate, using a EV RE50 </a:t>
            </a:r>
            <a:r>
              <a:rPr lang="en-US" dirty="0" err="1" smtClean="0"/>
              <a:t>mic</a:t>
            </a:r>
            <a:r>
              <a:rPr lang="en-US" dirty="0" smtClean="0"/>
              <a:t> in a sound-dampened room.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10 dimensions measured from hand-parsed signals using </a:t>
            </a:r>
            <a:r>
              <a:rPr lang="en-US" dirty="0" err="1" smtClean="0"/>
              <a:t>Matlab</a:t>
            </a:r>
            <a:r>
              <a:rPr lang="en-US" dirty="0" smtClean="0"/>
              <a:t> &amp;  </a:t>
            </a:r>
            <a:r>
              <a:rPr lang="en-US" dirty="0" err="1" smtClean="0"/>
              <a:t>Praat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 DUR = duration of consonant epoch: offset occurrence of voiced high-frequency spectra to onset of voiced high-frequency spectra </a:t>
            </a:r>
          </a:p>
          <a:p>
            <a:pPr>
              <a:buNone/>
            </a:pPr>
            <a:r>
              <a:rPr lang="en-US" dirty="0" smtClean="0"/>
              <a:t>VOW DUR = duration of vowel epoch of co-syllabic /a/ </a:t>
            </a:r>
          </a:p>
          <a:p>
            <a:pPr>
              <a:buNone/>
            </a:pPr>
            <a:r>
              <a:rPr lang="en-US" dirty="0" smtClean="0"/>
              <a:t>SPEC V = standard deviation of spectral frequency distribution</a:t>
            </a:r>
          </a:p>
          <a:p>
            <a:pPr>
              <a:buNone/>
            </a:pPr>
            <a:r>
              <a:rPr lang="en-US" dirty="0" smtClean="0"/>
              <a:t>SPEC S = </a:t>
            </a:r>
            <a:r>
              <a:rPr lang="en-US" dirty="0" err="1" smtClean="0"/>
              <a:t>skewness</a:t>
            </a:r>
            <a:r>
              <a:rPr lang="en-US" dirty="0" smtClean="0"/>
              <a:t> of spectral frequencies, indicating diff from central mean</a:t>
            </a:r>
          </a:p>
          <a:p>
            <a:pPr>
              <a:buNone/>
            </a:pPr>
            <a:r>
              <a:rPr lang="en-US" dirty="0" smtClean="0"/>
              <a:t>MAX N POW = maximum noise power during cons. epoch for signal &gt; 500 Hz </a:t>
            </a:r>
          </a:p>
          <a:p>
            <a:pPr>
              <a:buNone/>
            </a:pPr>
            <a:r>
              <a:rPr lang="en-US" dirty="0" smtClean="0"/>
              <a:t>MAX VOI POW = maximum signal power for &lt; 1000 Hz</a:t>
            </a:r>
          </a:p>
          <a:p>
            <a:pPr>
              <a:buNone/>
            </a:pPr>
            <a:r>
              <a:rPr lang="en-US" dirty="0" smtClean="0"/>
              <a:t>AMP DIF = difference in peak noise amplitude from average amplitude, a measure of temporal concentration of noise</a:t>
            </a:r>
          </a:p>
          <a:p>
            <a:pPr>
              <a:buNone/>
            </a:pPr>
            <a:r>
              <a:rPr lang="en-US" dirty="0" smtClean="0"/>
              <a:t>F1 POW = measure of F1-cutback in vowel</a:t>
            </a:r>
          </a:p>
          <a:p>
            <a:pPr>
              <a:buNone/>
            </a:pPr>
            <a:r>
              <a:rPr lang="en-US" dirty="0" smtClean="0"/>
              <a:t>F2 = Second formant centered at first voicing cycle adjacent to the consonant</a:t>
            </a:r>
          </a:p>
          <a:p>
            <a:pPr>
              <a:buNone/>
            </a:pPr>
            <a:r>
              <a:rPr lang="en-US" dirty="0" smtClean="0"/>
              <a:t>F3 = Third formant centered at first voicing cycle adjacent to consonant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1400</Words>
  <Application>Microsoft Macintosh PowerPoint</Application>
  <PresentationFormat>On-screen Show (4:3)</PresentationFormat>
  <Paragraphs>146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Statistical Relationships in Distinctive Feature Models  and Acoustic-Phonetic Properties of English Consonants</vt:lpstr>
      <vt:lpstr>Traditional Consonant Representations</vt:lpstr>
      <vt:lpstr>Relations between Representations</vt:lpstr>
      <vt:lpstr>General Question</vt:lpstr>
      <vt:lpstr>General Question</vt:lpstr>
      <vt:lpstr>Current Question</vt:lpstr>
      <vt:lpstr>Current Questions</vt:lpstr>
      <vt:lpstr>Corpus</vt:lpstr>
      <vt:lpstr>Acoustic Space</vt:lpstr>
      <vt:lpstr>General Technique</vt:lpstr>
      <vt:lpstr>Model Structures</vt:lpstr>
      <vt:lpstr>Category - Internal Variance</vt:lpstr>
      <vt:lpstr>Evaluation</vt:lpstr>
      <vt:lpstr>Onset         Coda</vt:lpstr>
      <vt:lpstr>Summary I</vt:lpstr>
      <vt:lpstr>Between Category Structure – Example: Duration measures (Coda) </vt:lpstr>
      <vt:lpstr>Between Category Structure – Example: Duration measures (Coda) </vt:lpstr>
      <vt:lpstr>Between Category Structure – Example: Duration measures (Coda) </vt:lpstr>
      <vt:lpstr>Between Category Structure – Example: Spectral Power (Coda) </vt:lpstr>
      <vt:lpstr>Between Category Structure – Example: Spectral Power (Coda) </vt:lpstr>
      <vt:lpstr>Between Category Structure – Example: Spectral Power (Coda) </vt:lpstr>
      <vt:lpstr>Between Category Structure – Example: Spectral Power (Onset) </vt:lpstr>
      <vt:lpstr>Onset         Coda</vt:lpstr>
      <vt:lpstr>Summary II</vt:lpstr>
      <vt:lpstr>Within-Category Covariance</vt:lpstr>
      <vt:lpstr>Within-Category Covariance</vt:lpstr>
      <vt:lpstr>Within-Category Covariance</vt:lpstr>
      <vt:lpstr>Within-Category Covariance</vt:lpstr>
      <vt:lpstr>Next …</vt:lpstr>
    </vt:vector>
  </TitlesOfParts>
  <Company>IUB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Relationships in Distinctive Feature Models  and Acoustic-Phonetic Properties of English Consonants</dc:title>
  <dc:creator>Ken de Jong</dc:creator>
  <cp:lastModifiedBy>Ken de Jong</cp:lastModifiedBy>
  <cp:revision>27</cp:revision>
  <cp:lastPrinted>2011-10-19T17:02:19Z</cp:lastPrinted>
  <dcterms:created xsi:type="dcterms:W3CDTF">2011-10-20T19:33:59Z</dcterms:created>
  <dcterms:modified xsi:type="dcterms:W3CDTF">2011-10-20T19:50:45Z</dcterms:modified>
</cp:coreProperties>
</file>