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Default Extension="bin" ContentType="application/vnd.openxmlformats-officedocument.presentationml.printerSettings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Default Extension="png" ContentType="image/png"/>
  <Default Extension="pdf" ContentType="application/pdf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36" r:id="rId1"/>
  </p:sldMasterIdLst>
  <p:sldIdLst>
    <p:sldId id="256" r:id="rId2"/>
    <p:sldId id="257" r:id="rId3"/>
    <p:sldId id="258" r:id="rId4"/>
    <p:sldId id="266" r:id="rId5"/>
    <p:sldId id="262" r:id="rId6"/>
    <p:sldId id="263" r:id="rId7"/>
    <p:sldId id="264" r:id="rId8"/>
    <p:sldId id="267" r:id="rId9"/>
    <p:sldId id="259" r:id="rId10"/>
    <p:sldId id="268" r:id="rId11"/>
    <p:sldId id="269" r:id="rId12"/>
    <p:sldId id="270" r:id="rId13"/>
    <p:sldId id="271" r:id="rId14"/>
    <p:sldId id="272" r:id="rId15"/>
    <p:sldId id="277" r:id="rId16"/>
    <p:sldId id="260" r:id="rId17"/>
    <p:sldId id="278" r:id="rId18"/>
    <p:sldId id="279" r:id="rId19"/>
    <p:sldId id="261" r:id="rId20"/>
    <p:sldId id="281" r:id="rId21"/>
    <p:sldId id="282" r:id="rId22"/>
    <p:sldId id="280" r:id="rId23"/>
    <p:sldId id="273" r:id="rId24"/>
    <p:sldId id="274" r:id="rId25"/>
    <p:sldId id="275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981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6213-B4C4-4C5C-8EAE-01416D175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B206DA5-DA20-7347-9AAC-3411D83A56A2}" type="datetimeFigureOut">
              <a:rPr lang="en-US" smtClean="0"/>
              <a:pPr/>
              <a:t>1/5/10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33120A-5035-EA4D-B1FF-C4314ABCC5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df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pdf"/><Relationship Id="rId4" Type="http://schemas.openxmlformats.org/officeDocument/2006/relationships/image" Target="../media/image7.png"/><Relationship Id="rId5" Type="http://schemas.openxmlformats.org/officeDocument/2006/relationships/image" Target="../media/image8.pdf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52" y="486077"/>
            <a:ext cx="8450264" cy="340012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Language differences in the perceptual content of laryngeal contrasts: </a:t>
            </a:r>
            <a:r>
              <a:rPr lang="en-US" sz="2400" dirty="0" smtClean="0"/>
              <a:t>the role of VOT and F0 in indicating contrasts in Korean, Japanese, English, and Spanish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05208"/>
            <a:ext cx="6400800" cy="1752600"/>
          </a:xfrm>
        </p:spPr>
        <p:txBody>
          <a:bodyPr anchor="ctr"/>
          <a:lstStyle/>
          <a:p>
            <a:pPr algn="ctr"/>
            <a:r>
              <a:rPr lang="en-US" dirty="0" smtClean="0"/>
              <a:t>Eric N. Oglesbee, Ph.D.</a:t>
            </a:r>
          </a:p>
          <a:p>
            <a:pPr algn="ctr"/>
            <a:r>
              <a:rPr lang="en-US" dirty="0" smtClean="0"/>
              <a:t>Assistant Professor of Linguistics</a:t>
            </a:r>
          </a:p>
          <a:p>
            <a:pPr algn="ctr"/>
            <a:r>
              <a:rPr lang="en-US" dirty="0" smtClean="0"/>
              <a:t>Bethel College (IN)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Participants:</a:t>
            </a:r>
          </a:p>
          <a:p>
            <a:pPr>
              <a:buClr>
                <a:schemeClr val="tx2"/>
              </a:buClr>
              <a:buNone/>
            </a:pPr>
            <a:r>
              <a:rPr lang="en-US" dirty="0" smtClean="0"/>
              <a:t>English (10)</a:t>
            </a:r>
            <a:endParaRPr lang="en-US" dirty="0" smtClean="0"/>
          </a:p>
          <a:p>
            <a:pPr>
              <a:buClr>
                <a:schemeClr val="tx2"/>
              </a:buClr>
              <a:buNone/>
            </a:pPr>
            <a:r>
              <a:rPr lang="en-US" dirty="0" smtClean="0"/>
              <a:t>Japanese (10)</a:t>
            </a:r>
          </a:p>
          <a:p>
            <a:pPr>
              <a:buClr>
                <a:schemeClr val="tx2"/>
              </a:buClr>
              <a:buNone/>
            </a:pPr>
            <a:r>
              <a:rPr lang="en-US" dirty="0" smtClean="0"/>
              <a:t>Korean (10)</a:t>
            </a:r>
          </a:p>
          <a:p>
            <a:pPr>
              <a:buClr>
                <a:schemeClr val="tx2"/>
              </a:buClr>
              <a:buNone/>
            </a:pPr>
            <a:r>
              <a:rPr lang="en-US" dirty="0" smtClean="0"/>
              <a:t>Spanish (10)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3 destination points per participant = 30 per category</a:t>
            </a: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7" name="Picture 6" descr="VOT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600200"/>
            <a:ext cx="6812280" cy="4346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7" name="Picture 6" descr="VOT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600200"/>
            <a:ext cx="6812280" cy="4346448"/>
          </a:xfrm>
          <a:prstGeom prst="rect">
            <a:avLst/>
          </a:prstGeom>
        </p:spPr>
      </p:pic>
      <p:sp>
        <p:nvSpPr>
          <p:cNvPr id="8" name="Connector 7"/>
          <p:cNvSpPr/>
          <p:nvPr/>
        </p:nvSpPr>
        <p:spPr>
          <a:xfrm>
            <a:off x="3733800" y="3733800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nector 8"/>
          <p:cNvSpPr/>
          <p:nvPr/>
        </p:nvSpPr>
        <p:spPr>
          <a:xfrm>
            <a:off x="6358601" y="3715987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7" name="Picture 6" descr="VOT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600200"/>
            <a:ext cx="6812280" cy="4346448"/>
          </a:xfrm>
          <a:prstGeom prst="rect">
            <a:avLst/>
          </a:prstGeom>
        </p:spPr>
      </p:pic>
      <p:sp>
        <p:nvSpPr>
          <p:cNvPr id="8" name="Connector 7"/>
          <p:cNvSpPr/>
          <p:nvPr/>
        </p:nvSpPr>
        <p:spPr>
          <a:xfrm>
            <a:off x="3962400" y="3720706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nector 8"/>
          <p:cNvSpPr/>
          <p:nvPr/>
        </p:nvSpPr>
        <p:spPr>
          <a:xfrm>
            <a:off x="7391400" y="3429000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7" name="Picture 6" descr="VOT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600200"/>
            <a:ext cx="6812280" cy="4346448"/>
          </a:xfrm>
          <a:prstGeom prst="rect">
            <a:avLst/>
          </a:prstGeom>
        </p:spPr>
      </p:pic>
      <p:sp>
        <p:nvSpPr>
          <p:cNvPr id="8" name="Connector 7"/>
          <p:cNvSpPr/>
          <p:nvPr/>
        </p:nvSpPr>
        <p:spPr>
          <a:xfrm>
            <a:off x="3988586" y="4001682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nector 8"/>
          <p:cNvSpPr/>
          <p:nvPr/>
        </p:nvSpPr>
        <p:spPr>
          <a:xfrm>
            <a:off x="6629400" y="2667000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Korean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smtClean="0"/>
              <a:t>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7" name="Picture 6" descr="VOT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600200"/>
            <a:ext cx="6812280" cy="4346448"/>
          </a:xfrm>
          <a:prstGeom prst="rect">
            <a:avLst/>
          </a:prstGeom>
        </p:spPr>
      </p:pic>
      <p:sp>
        <p:nvSpPr>
          <p:cNvPr id="8" name="Connector 7"/>
          <p:cNvSpPr/>
          <p:nvPr/>
        </p:nvSpPr>
        <p:spPr>
          <a:xfrm>
            <a:off x="3995667" y="5320916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nector 8"/>
          <p:cNvSpPr/>
          <p:nvPr/>
        </p:nvSpPr>
        <p:spPr>
          <a:xfrm>
            <a:off x="7379875" y="3205320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nector 9"/>
          <p:cNvSpPr/>
          <p:nvPr/>
        </p:nvSpPr>
        <p:spPr>
          <a:xfrm>
            <a:off x="4735038" y="2116525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00" y="1600200"/>
            <a:ext cx="4373146" cy="475040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Key Observations: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 weighting appears to be a linguistic specification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A two-category language can have specifications for two non-redundant cues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E.g. 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A three-category language can weight cues differently for each </a:t>
            </a:r>
            <a:r>
              <a:rPr lang="en-US" dirty="0" err="1" smtClean="0"/>
              <a:t>pairwise</a:t>
            </a:r>
            <a:r>
              <a:rPr lang="en-US" dirty="0" smtClean="0"/>
              <a:t> contrast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E.g. Korean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Fortis-Lenis: F0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Fortis-Aspirated: VOT &amp; F0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Lenis-Aspirated: F0 &amp; VOT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10" name="Picture 9" descr="SensVO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51" y="4006773"/>
            <a:ext cx="3608326" cy="2697371"/>
          </a:xfrm>
          <a:prstGeom prst="rect">
            <a:avLst/>
          </a:prstGeom>
        </p:spPr>
      </p:pic>
      <p:pic>
        <p:nvPicPr>
          <p:cNvPr id="15" name="Picture 14" descr="SensREG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51" y="1435825"/>
            <a:ext cx="3509270" cy="2623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Exp. 2: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907535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A </a:t>
            </a:r>
            <a:r>
              <a:rPr lang="en-US" dirty="0" smtClean="0"/>
              <a:t>related experiment examined within subject relationships between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the cues that speakers were sensitive to in perception, and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the acoustic cues participants manipulated in a lexical disambiguation task.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Experimental Tasks</a:t>
            </a:r>
          </a:p>
          <a:p>
            <a:pPr lvl="1">
              <a:buClr>
                <a:schemeClr val="tx2"/>
              </a:buClr>
            </a:pPr>
            <a:r>
              <a:rPr lang="en-US" b="1" dirty="0" smtClean="0"/>
              <a:t>Perception: AMBEL protocol in a 6-dimensional stimulus space (256,025 stimuli)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Voice Onset Time </a:t>
            </a:r>
            <a:r>
              <a:rPr lang="en-US" dirty="0" smtClean="0"/>
              <a:t>(19 </a:t>
            </a:r>
            <a:r>
              <a:rPr lang="en-US" dirty="0" smtClean="0"/>
              <a:t>levels)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Closure voicing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Voicing lag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Formant Transitions (7 levels)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F0 Register (7 levels)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F0 Initial Contour </a:t>
            </a:r>
            <a:r>
              <a:rPr lang="en-US" dirty="0" smtClean="0"/>
              <a:t>(</a:t>
            </a:r>
            <a:r>
              <a:rPr lang="en-US" dirty="0" smtClean="0"/>
              <a:t>5</a:t>
            </a:r>
            <a:r>
              <a:rPr lang="en-US" dirty="0" smtClean="0"/>
              <a:t> </a:t>
            </a:r>
            <a:r>
              <a:rPr lang="en-US" dirty="0" smtClean="0"/>
              <a:t>levels)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Vowel Amplitude Contour </a:t>
            </a:r>
            <a:r>
              <a:rPr lang="en-US" dirty="0" smtClean="0"/>
              <a:t>(11 </a:t>
            </a:r>
            <a:r>
              <a:rPr lang="en-US" dirty="0" smtClean="0"/>
              <a:t>levels</a:t>
            </a:r>
            <a:r>
              <a:rPr lang="en-US" dirty="0" smtClean="0"/>
              <a:t>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Burst Amplitude (5 levels)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Exp. 2: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907535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Experimental Tasks (cont.)</a:t>
            </a:r>
          </a:p>
          <a:p>
            <a:pPr lvl="1">
              <a:buClr>
                <a:schemeClr val="tx2"/>
              </a:buClr>
            </a:pPr>
            <a:r>
              <a:rPr lang="en-US" b="1" dirty="0" smtClean="0"/>
              <a:t>Production: Lexical disambiguation task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Ex. “No, I did not say “</a:t>
            </a:r>
            <a:r>
              <a:rPr lang="en-US" dirty="0" err="1" smtClean="0"/>
              <a:t>bot</a:t>
            </a:r>
            <a:r>
              <a:rPr lang="en-US" dirty="0" smtClean="0"/>
              <a:t>”, I said “pot”.</a:t>
            </a:r>
          </a:p>
          <a:p>
            <a:pPr lvl="2">
              <a:buClr>
                <a:schemeClr val="tx2"/>
              </a:buClr>
              <a:buNone/>
            </a:pPr>
            <a:r>
              <a:rPr lang="en-US" dirty="0" smtClean="0"/>
              <a:t>		             (non-focused)   (focused)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For languages other than English, comparable sentence frames were constructed by native speakers of the languages being studied.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Exp. 2: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907535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Production Measurements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Acoustic measurements were taken for the following cues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Proportion of closure voicing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Voicing lag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 F0 Register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Average F0 over the 60-80 ms time frame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F0 Initial Contour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Average F0 over the 0-40 ms time frame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Vowel Amplitude Contour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Initial amplitude relative to vowel midpoint</a:t>
            </a:r>
          </a:p>
          <a:p>
            <a:pPr lvl="3">
              <a:buClr>
                <a:schemeClr val="tx2"/>
              </a:buClr>
            </a:pPr>
            <a:r>
              <a:rPr lang="en-US" dirty="0" smtClean="0"/>
              <a:t>Slope of the line connecting the amplitude at vowel onset and amplitude at 15% duration of the vowel.</a:t>
            </a:r>
          </a:p>
          <a:p>
            <a:pPr lvl="1">
              <a:buClr>
                <a:schemeClr val="tx2"/>
              </a:buClr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Exp. </a:t>
            </a:r>
            <a:r>
              <a:rPr lang="en-US" dirty="0" smtClean="0"/>
              <a:t>2: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dirty="0" smtClean="0"/>
              <a:t>Results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The lexical disambiguation task </a:t>
            </a:r>
            <a:r>
              <a:rPr lang="en-US" dirty="0" smtClean="0"/>
              <a:t>affected the production of contrast cues differently across languages</a:t>
            </a:r>
            <a:endParaRPr lang="en-US" dirty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66145" y="2838064"/>
          <a:ext cx="6096000" cy="276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Total</a:t>
                      </a:r>
                      <a:r>
                        <a:rPr lang="en-US" baseline="0" dirty="0" smtClean="0"/>
                        <a:t> Focus Interactions</a:t>
                      </a:r>
                      <a:endParaRPr lang="en-US" dirty="0"/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Contrast</a:t>
                      </a:r>
                      <a:r>
                        <a:rPr lang="en-US" baseline="0" dirty="0" smtClean="0"/>
                        <a:t> Expansion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Contrast Reduction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English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33.0</a:t>
                      </a:r>
                      <a:endParaRPr lang="en-US" dirty="0"/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Japanese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25.0</a:t>
                      </a:r>
                      <a:endParaRPr lang="en-US" dirty="0"/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French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</a:t>
                      </a:r>
                      <a:endParaRPr lang="en-US" dirty="0"/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Spanish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</a:t>
                      </a:r>
                      <a:endParaRPr lang="en-US" dirty="0"/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50.0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Korean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19.4</a:t>
                      </a:r>
                      <a:endParaRPr lang="en-US" dirty="0"/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28.6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71.4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5016721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Perception in multidimensional stimulus spaces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Why?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How?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Experiment 1: Perceptual preferences in a five-cue stimulus space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40 total native speakers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English (10), Spanish (10), Japanese (10), and Korean (10)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Experiment 2: Comparison between perceptual preferences in a six-cue stimulus space and usage of those cues in a production task</a:t>
            </a:r>
            <a:endParaRPr lang="en-US" sz="2200" dirty="0" smtClean="0"/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12</a:t>
            </a:r>
            <a:r>
              <a:rPr lang="en-US" sz="2200" dirty="0" smtClean="0"/>
              <a:t> </a:t>
            </a:r>
            <a:r>
              <a:rPr lang="en-US" sz="2200" dirty="0" smtClean="0"/>
              <a:t>total native speakers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English (2), Spanish (3), Japanese (2),</a:t>
            </a:r>
            <a:r>
              <a:rPr lang="en-US" sz="2200" dirty="0" smtClean="0"/>
              <a:t> Korean </a:t>
            </a:r>
            <a:r>
              <a:rPr lang="en-US" sz="2200" dirty="0" smtClean="0"/>
              <a:t>(2</a:t>
            </a:r>
            <a:r>
              <a:rPr lang="en-US" sz="2200" dirty="0" smtClean="0"/>
              <a:t>), and Quebec French (3)</a:t>
            </a:r>
            <a:endParaRPr lang="en-US" sz="2200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Exp. </a:t>
            </a:r>
            <a:r>
              <a:rPr lang="en-US" dirty="0" smtClean="0"/>
              <a:t>2: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dirty="0" smtClean="0"/>
              <a:t>Results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In English, focus primarily resulted in th</a:t>
            </a:r>
            <a:r>
              <a:rPr lang="en-US" dirty="0" smtClean="0"/>
              <a:t>e expansion of contrasts within the dimensions that listeners used for perception.</a:t>
            </a:r>
            <a:endParaRPr lang="en-US" dirty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r="17922"/>
              <a:stretch>
                <a:fillRect/>
              </a:stretch>
            </p:blipFill>
          </mc:Choice>
          <mc:Fallback>
            <p:blipFill>
              <a:blip r:embed="rId4"/>
              <a:srcRect r="17922"/>
              <a:stretch>
                <a:fillRect/>
              </a:stretch>
            </p:blipFill>
          </mc:Fallback>
        </mc:AlternateContent>
        <p:spPr>
          <a:xfrm>
            <a:off x="780583" y="2829365"/>
            <a:ext cx="7776341" cy="2752679"/>
          </a:xfrm>
          <a:prstGeom prst="rect">
            <a:avLst/>
          </a:prstGeom>
        </p:spPr>
      </p:pic>
      <p:sp>
        <p:nvSpPr>
          <p:cNvPr id="8" name="Connector 7"/>
          <p:cNvSpPr/>
          <p:nvPr/>
        </p:nvSpPr>
        <p:spPr>
          <a:xfrm>
            <a:off x="2450199" y="4980491"/>
            <a:ext cx="575591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nector 8"/>
          <p:cNvSpPr/>
          <p:nvPr/>
        </p:nvSpPr>
        <p:spPr>
          <a:xfrm>
            <a:off x="3178190" y="4962678"/>
            <a:ext cx="575591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nector 9"/>
          <p:cNvSpPr/>
          <p:nvPr/>
        </p:nvSpPr>
        <p:spPr>
          <a:xfrm>
            <a:off x="4740078" y="4955200"/>
            <a:ext cx="575591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nector 10"/>
          <p:cNvSpPr/>
          <p:nvPr/>
        </p:nvSpPr>
        <p:spPr>
          <a:xfrm>
            <a:off x="5502969" y="4962678"/>
            <a:ext cx="575591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nector 11"/>
          <p:cNvSpPr/>
          <p:nvPr/>
        </p:nvSpPr>
        <p:spPr>
          <a:xfrm>
            <a:off x="2365825" y="4620844"/>
            <a:ext cx="358227" cy="365716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/>
          <p:cNvSpPr/>
          <p:nvPr/>
        </p:nvSpPr>
        <p:spPr>
          <a:xfrm>
            <a:off x="3505300" y="4630455"/>
            <a:ext cx="358227" cy="365716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nector 13"/>
          <p:cNvSpPr/>
          <p:nvPr/>
        </p:nvSpPr>
        <p:spPr>
          <a:xfrm>
            <a:off x="4686388" y="4630455"/>
            <a:ext cx="358227" cy="365716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nector 14"/>
          <p:cNvSpPr/>
          <p:nvPr/>
        </p:nvSpPr>
        <p:spPr>
          <a:xfrm>
            <a:off x="5641943" y="4630455"/>
            <a:ext cx="358227" cy="365716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dirty="0" smtClean="0"/>
              <a:t>Conclusions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Work supported by </a:t>
            </a:r>
            <a:r>
              <a:rPr lang="en-US" dirty="0" smtClean="0"/>
              <a:t>NSF Grant 0446540</a:t>
            </a: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/>
          <a:lstStyle/>
          <a:p>
            <a:pPr algn="just"/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Korean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smtClean="0"/>
              <a:t>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11" name="Picture 10" descr="INI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52" y="1417637"/>
            <a:ext cx="7073648" cy="4571725"/>
          </a:xfrm>
          <a:prstGeom prst="rect">
            <a:avLst/>
          </a:prstGeom>
        </p:spPr>
      </p:pic>
      <p:sp>
        <p:nvSpPr>
          <p:cNvPr id="12" name="Connector 11"/>
          <p:cNvSpPr/>
          <p:nvPr/>
        </p:nvSpPr>
        <p:spPr>
          <a:xfrm>
            <a:off x="5105400" y="3352800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/>
          <p:cNvSpPr/>
          <p:nvPr/>
        </p:nvSpPr>
        <p:spPr>
          <a:xfrm>
            <a:off x="5350421" y="3360458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Korean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smtClean="0"/>
              <a:t>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11" name="Picture 10" descr="INI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52" y="1417637"/>
            <a:ext cx="7073648" cy="4571725"/>
          </a:xfrm>
          <a:prstGeom prst="rect">
            <a:avLst/>
          </a:prstGeom>
        </p:spPr>
      </p:pic>
      <p:sp>
        <p:nvSpPr>
          <p:cNvPr id="12" name="Connector 11"/>
          <p:cNvSpPr/>
          <p:nvPr/>
        </p:nvSpPr>
        <p:spPr>
          <a:xfrm>
            <a:off x="5105400" y="3352800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/>
          <p:cNvSpPr/>
          <p:nvPr/>
        </p:nvSpPr>
        <p:spPr>
          <a:xfrm>
            <a:off x="5588786" y="3071824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Korean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smtClean="0"/>
              <a:t>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11" name="Picture 10" descr="INI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52" y="1417637"/>
            <a:ext cx="7073648" cy="4571725"/>
          </a:xfrm>
          <a:prstGeom prst="rect">
            <a:avLst/>
          </a:prstGeom>
        </p:spPr>
      </p:pic>
      <p:sp>
        <p:nvSpPr>
          <p:cNvPr id="12" name="Connector 11"/>
          <p:cNvSpPr/>
          <p:nvPr/>
        </p:nvSpPr>
        <p:spPr>
          <a:xfrm>
            <a:off x="4661293" y="3620682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/>
          <p:cNvSpPr/>
          <p:nvPr/>
        </p:nvSpPr>
        <p:spPr>
          <a:xfrm>
            <a:off x="6072172" y="2246718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2135321" cy="4750406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Spanish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No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English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Minor 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Japanese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Korean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VOT</a:t>
            </a:r>
          </a:p>
          <a:p>
            <a:pPr lvl="1">
              <a:buClr>
                <a:schemeClr val="tx2"/>
              </a:buClr>
            </a:pPr>
            <a:r>
              <a:rPr lang="en-US" smtClean="0"/>
              <a:t>F0</a:t>
            </a:r>
          </a:p>
          <a:p>
            <a:pPr lvl="1">
              <a:buClr>
                <a:schemeClr val="tx2"/>
              </a:buClr>
              <a:buNone/>
            </a:pPr>
            <a:endParaRPr lang="en-US" dirty="0" smtClean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11" name="Picture 10" descr="INIvsREG_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52" y="1417637"/>
            <a:ext cx="7073648" cy="4571725"/>
          </a:xfrm>
          <a:prstGeom prst="rect">
            <a:avLst/>
          </a:prstGeom>
        </p:spPr>
      </p:pic>
      <p:sp>
        <p:nvSpPr>
          <p:cNvPr id="12" name="Connector 11"/>
          <p:cNvSpPr/>
          <p:nvPr/>
        </p:nvSpPr>
        <p:spPr>
          <a:xfrm>
            <a:off x="4661293" y="4992282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/>
          <p:cNvSpPr/>
          <p:nvPr/>
        </p:nvSpPr>
        <p:spPr>
          <a:xfrm>
            <a:off x="6082907" y="1689494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nector 7"/>
          <p:cNvSpPr/>
          <p:nvPr/>
        </p:nvSpPr>
        <p:spPr>
          <a:xfrm>
            <a:off x="5600817" y="2797415"/>
            <a:ext cx="340425" cy="340425"/>
          </a:xfrm>
          <a:prstGeom prst="flowChartConnector">
            <a:avLst/>
          </a:prstGeom>
          <a:solidFill>
            <a:schemeClr val="accent1">
              <a:shade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/>
              <a:t>Multidimensional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Why be concerned about multiple acoustic cues for a phonological contrast?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Multiple cues may be needed to disambiguate a group of sounds at a single point of articulation within a language.</a:t>
            </a:r>
          </a:p>
          <a:p>
            <a:pPr lvl="3">
              <a:buClr>
                <a:schemeClr val="tx2"/>
              </a:buClr>
            </a:pPr>
            <a:r>
              <a:rPr lang="en-US" sz="2000" dirty="0" smtClean="0"/>
              <a:t>Ex. Overlapping VOT distributions in Korean </a:t>
            </a:r>
            <a:r>
              <a:rPr lang="en-US" sz="2000" dirty="0" err="1" smtClean="0"/>
              <a:t>fortis</a:t>
            </a:r>
            <a:r>
              <a:rPr lang="en-US" sz="2000" dirty="0" smtClean="0"/>
              <a:t> and lenis stops (</a:t>
            </a:r>
            <a:r>
              <a:rPr lang="en-US" sz="2000" dirty="0" err="1" smtClean="0"/>
              <a:t>Lisker</a:t>
            </a:r>
            <a:r>
              <a:rPr lang="en-US" sz="2000" dirty="0" smtClean="0"/>
              <a:t> &amp; Abramson, Figure 5, 1964)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5" name="Picture 4" descr="Korean - LA196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5" y="4279900"/>
            <a:ext cx="8183282" cy="2400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/>
              <a:t>Multidimensional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Why be concerned about multiple acoustic cues for a phonological contrast?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Even though manipulating</a:t>
            </a:r>
          </a:p>
          <a:p>
            <a:pPr lvl="2">
              <a:buClr>
                <a:schemeClr val="tx2"/>
              </a:buClr>
              <a:buNone/>
            </a:pPr>
            <a:r>
              <a:rPr lang="en-US" sz="2200" dirty="0" smtClean="0"/>
              <a:t>a single cue can cause a </a:t>
            </a:r>
          </a:p>
          <a:p>
            <a:pPr lvl="2">
              <a:buClr>
                <a:schemeClr val="tx2"/>
              </a:buClr>
              <a:buNone/>
            </a:pPr>
            <a:r>
              <a:rPr lang="en-US" sz="2200" dirty="0" smtClean="0"/>
              <a:t>category shift for a listener, this </a:t>
            </a:r>
          </a:p>
          <a:p>
            <a:pPr lvl="2">
              <a:buClr>
                <a:schemeClr val="tx2"/>
              </a:buClr>
              <a:buNone/>
            </a:pPr>
            <a:r>
              <a:rPr lang="en-US" sz="2200" dirty="0" smtClean="0"/>
              <a:t>does not mean that the</a:t>
            </a:r>
          </a:p>
          <a:p>
            <a:pPr lvl="2">
              <a:buClr>
                <a:schemeClr val="tx2"/>
              </a:buClr>
              <a:buNone/>
            </a:pPr>
            <a:r>
              <a:rPr lang="en-US" sz="2200" dirty="0" smtClean="0"/>
              <a:t>manipulated cue is the only </a:t>
            </a:r>
          </a:p>
          <a:p>
            <a:pPr lvl="2">
              <a:buClr>
                <a:schemeClr val="tx2"/>
              </a:buClr>
              <a:buNone/>
            </a:pPr>
            <a:r>
              <a:rPr lang="en-US" sz="2200" dirty="0" smtClean="0"/>
              <a:t>one relevant to categorization.</a:t>
            </a:r>
          </a:p>
          <a:p>
            <a:pPr lvl="3">
              <a:buClr>
                <a:schemeClr val="tx2"/>
              </a:buClr>
            </a:pPr>
            <a:r>
              <a:rPr lang="en-US" sz="2000" dirty="0" smtClean="0"/>
              <a:t>Ex. Single formant shifting </a:t>
            </a:r>
          </a:p>
          <a:p>
            <a:pPr lvl="4">
              <a:buClr>
                <a:schemeClr val="tx2"/>
              </a:buClr>
            </a:pPr>
            <a:r>
              <a:rPr lang="en-US" sz="2000" dirty="0" smtClean="0"/>
              <a:t>(Oglesbee &amp; </a:t>
            </a:r>
            <a:r>
              <a:rPr lang="en-US" sz="2000" dirty="0" err="1" smtClean="0"/>
              <a:t>Kewley</a:t>
            </a:r>
            <a:r>
              <a:rPr lang="en-US" sz="2000" dirty="0" smtClean="0"/>
              <a:t>-Port, Figure 1, 2009)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5" name="Picture 4" descr="ih-eh-OK-20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958" y="1988656"/>
            <a:ext cx="3927187" cy="27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/>
              <a:t>Multidimensional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How can multiple cues be studied in a single experiment?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Forced-choice approaches to categorization are too cumbersome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5 cues with 10 different settings = 10</a:t>
            </a:r>
            <a:r>
              <a:rPr lang="en-US" sz="2200" baseline="30000" dirty="0" smtClean="0"/>
              <a:t>5</a:t>
            </a:r>
            <a:r>
              <a:rPr lang="en-US" sz="2200" dirty="0" smtClean="0"/>
              <a:t> (100,000) unique stimuli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Oglesbee &amp; de </a:t>
            </a:r>
            <a:r>
              <a:rPr lang="en-US" sz="2200" dirty="0" err="1" smtClean="0"/>
              <a:t>Jong</a:t>
            </a:r>
            <a:r>
              <a:rPr lang="en-US" sz="2200" dirty="0" smtClean="0"/>
              <a:t> (2007) proposed an Algorithm for Multidimensional Best Exemplar Locations (AMBEL)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Using goodness judgments provided by the listener, the algorithm identifies regions of the stimulus space containing the best exemplars.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The algorithm also identifies the cues that most affect a listener’s judgment of the stimulus. </a:t>
            </a:r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/>
              <a:t>Multidimensional Perception</a:t>
            </a:r>
            <a:endParaRPr lang="en-US" dirty="0"/>
          </a:p>
        </p:txBody>
      </p:sp>
      <p:pic>
        <p:nvPicPr>
          <p:cNvPr id="5" name="Content Placeholder 4" descr="English_b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4826" b="-14826"/>
          <a:stretch>
            <a:fillRect/>
          </a:stretch>
        </p:blipFill>
        <p:spPr>
          <a:xfrm>
            <a:off x="4528432" y="1078426"/>
            <a:ext cx="4474466" cy="4724705"/>
          </a:xfrm>
        </p:spPr>
      </p:pic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6399" y="1600200"/>
            <a:ext cx="4161993" cy="4922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itchFamily="18" charset="2"/>
              <a:buChar char="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JASA-EL_Fig1_P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" y="1693429"/>
            <a:ext cx="4297410" cy="366909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08052" y="5362528"/>
            <a:ext cx="3955339" cy="1160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search method</a:t>
            </a:r>
          </a:p>
          <a:p>
            <a:pPr marL="800100" lvl="1" indent="-342900" defTabSz="914400">
              <a:spcBef>
                <a:spcPts val="2000"/>
              </a:spcBef>
              <a:buClr>
                <a:schemeClr val="tx2"/>
              </a:buClr>
              <a:buFont typeface="Wingdings 2" pitchFamily="18" charset="2"/>
              <a:buChar char=""/>
              <a:defRPr/>
            </a:pPr>
            <a:r>
              <a:rPr lang="en-US" sz="2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Fig. 1 from Oglesbee &amp; de </a:t>
            </a:r>
            <a:r>
              <a:rPr lang="en-US" sz="2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Jong</a:t>
            </a:r>
            <a:r>
              <a:rPr lang="en-US" sz="2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(2007)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54052" y="5362528"/>
            <a:ext cx="3955339" cy="61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sz="2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Subject interface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/>
              <a:t>Multidimensional Perception</a:t>
            </a:r>
            <a:endParaRPr lang="en-US" dirty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6399" y="1600200"/>
            <a:ext cx="4161993" cy="4922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itchFamily="18" charset="2"/>
              <a:buChar char="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Additional notes concerning AMBEL:</a:t>
            </a:r>
            <a:endParaRPr lang="en-US" dirty="0" smtClean="0"/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The initial point of the search can be anywhere.</a:t>
            </a:r>
          </a:p>
          <a:p>
            <a:pPr lvl="2">
              <a:buClr>
                <a:schemeClr val="tx2"/>
              </a:buClr>
            </a:pPr>
            <a:r>
              <a:rPr lang="en-US" sz="2200" dirty="0" smtClean="0"/>
              <a:t>Center of stimulus space used as initial point in all reported experiments.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Using the same stimulus space with the same initial starting point allows for direct comparisons between languages.</a:t>
            </a:r>
          </a:p>
          <a:p>
            <a:pPr lvl="1">
              <a:buClr>
                <a:schemeClr val="tx2"/>
              </a:buClr>
            </a:pPr>
            <a:r>
              <a:rPr lang="en-US" sz="2200" dirty="0" smtClean="0"/>
              <a:t>AMBEL is a “first approximation” tool that gives </a:t>
            </a:r>
            <a:r>
              <a:rPr lang="en-US" sz="2200" i="1" dirty="0" smtClean="0"/>
              <a:t>distributions</a:t>
            </a:r>
            <a:r>
              <a:rPr lang="en-US" sz="2200" dirty="0" smtClean="0"/>
              <a:t> of best exemplars.</a:t>
            </a:r>
          </a:p>
          <a:p>
            <a:pPr lvl="1">
              <a:buClr>
                <a:schemeClr val="tx2"/>
              </a:buClr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dirty="0" smtClean="0"/>
              <a:t>Acoustic Cues: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Voice Onset Time (25 levels)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Closure voicing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Voicing lag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Formant Transitions (7 levels)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 Register (7 levels)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F0 Initial Contour (11 levels)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Vowel Amplitude Contour (11 levels)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TOTAL # STIMULI: 148,225</a:t>
            </a:r>
            <a:endParaRPr lang="en-US" dirty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24" y="274638"/>
            <a:ext cx="616516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Exp. 1: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1600200"/>
            <a:ext cx="8759385" cy="452596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 smtClean="0"/>
              <a:t>Acoustic Cues:</a:t>
            </a:r>
          </a:p>
          <a:p>
            <a:pPr lvl="1">
              <a:buClr>
                <a:schemeClr val="tx2"/>
              </a:buClr>
            </a:pPr>
            <a:r>
              <a:rPr lang="en-US" dirty="0" smtClean="0">
                <a:solidFill>
                  <a:srgbClr val="FF0000"/>
                </a:solidFill>
              </a:rPr>
              <a:t>Voice Onset Time (25 levels)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Closure voicing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Voicing lag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Formant Transitions (7 levels)</a:t>
            </a:r>
          </a:p>
          <a:p>
            <a:pPr lvl="1">
              <a:buClr>
                <a:schemeClr val="tx2"/>
              </a:buClr>
            </a:pPr>
            <a:r>
              <a:rPr lang="en-US" dirty="0" smtClean="0">
                <a:solidFill>
                  <a:srgbClr val="FF0000"/>
                </a:solidFill>
              </a:rPr>
              <a:t>F0 Register (7 levels)</a:t>
            </a:r>
          </a:p>
          <a:p>
            <a:pPr lvl="1">
              <a:buClr>
                <a:schemeClr val="tx2"/>
              </a:buClr>
            </a:pPr>
            <a:r>
              <a:rPr lang="en-US" dirty="0" smtClean="0">
                <a:solidFill>
                  <a:srgbClr val="FF0000"/>
                </a:solidFill>
              </a:rPr>
              <a:t>F0 Initial Contour (11 levels)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Vowel Amplitude Contour (11 levels)</a:t>
            </a:r>
          </a:p>
          <a:p>
            <a:pPr>
              <a:buClr>
                <a:schemeClr val="tx2"/>
              </a:buClr>
            </a:pPr>
            <a:r>
              <a:rPr lang="en-US" dirty="0" smtClean="0"/>
              <a:t>TOTAL # STIMULI: 148,225</a:t>
            </a:r>
            <a:endParaRPr lang="en-US" dirty="0"/>
          </a:p>
        </p:txBody>
      </p:sp>
      <p:pic>
        <p:nvPicPr>
          <p:cNvPr id="4" name="Picture 3" descr="180px-Bethel_Colleg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5" y="319264"/>
            <a:ext cx="22860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741" r="7072"/>
              <a:stretch>
                <a:fillRect/>
              </a:stretch>
            </p:blipFill>
          </mc:Choice>
          <mc:Fallback>
            <p:blipFill>
              <a:blip r:embed="rId4"/>
              <a:srcRect l="4741" r="7072"/>
              <a:stretch>
                <a:fillRect/>
              </a:stretch>
            </p:blipFill>
          </mc:Fallback>
        </mc:AlternateContent>
        <p:spPr>
          <a:xfrm>
            <a:off x="5053998" y="2815216"/>
            <a:ext cx="3996801" cy="34175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14524" y="1543050"/>
            <a:ext cx="56642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575</TotalTime>
  <Words>1094</Words>
  <Application>Microsoft Macintosh PowerPoint</Application>
  <PresentationFormat>On-screen Show (4:3)</PresentationFormat>
  <Paragraphs>234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Perspective</vt:lpstr>
      <vt:lpstr>Language differences in the perceptual content of laryngeal contrasts: the role of VOT and F0 in indicating contrasts in Korean, Japanese, English, and Spanish</vt:lpstr>
      <vt:lpstr>Introduction</vt:lpstr>
      <vt:lpstr>Multidimensional Perception</vt:lpstr>
      <vt:lpstr>Multidimensional Perception</vt:lpstr>
      <vt:lpstr>Multidimensional Perception</vt:lpstr>
      <vt:lpstr>Multidimensional Perception</vt:lpstr>
      <vt:lpstr>Multidimensional Perception</vt:lpstr>
      <vt:lpstr>Exp. 1: Perception</vt:lpstr>
      <vt:lpstr>Exp. 1: Perception</vt:lpstr>
      <vt:lpstr>Exp. 1: Perception</vt:lpstr>
      <vt:lpstr>Exp. 1: Perception</vt:lpstr>
      <vt:lpstr>Exp. 1: Perception</vt:lpstr>
      <vt:lpstr>Exp. 1: Perception</vt:lpstr>
      <vt:lpstr>Exp. 1: Perception</vt:lpstr>
      <vt:lpstr>Exp. 1: Perception</vt:lpstr>
      <vt:lpstr>Exp. 2: Production</vt:lpstr>
      <vt:lpstr>Exp. 2: Production</vt:lpstr>
      <vt:lpstr>Exp. 2: Production</vt:lpstr>
      <vt:lpstr>Exp. 2: Production</vt:lpstr>
      <vt:lpstr>Exp. 2: Production</vt:lpstr>
      <vt:lpstr>Conclusion</vt:lpstr>
      <vt:lpstr>Extra Slides</vt:lpstr>
      <vt:lpstr>Exp. 1: Perception</vt:lpstr>
      <vt:lpstr>Exp. 1: Perception</vt:lpstr>
      <vt:lpstr>Exp. 1: Perception</vt:lpstr>
      <vt:lpstr>Exp. 1: Perception</vt:lpstr>
    </vt:vector>
  </TitlesOfParts>
  <Company>Indiana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differences in the perceptual content of laryngeal contrasts: the role of VOT and F0 in indicating contrasts in Korean, Japanese, English, and Spanish</dc:title>
  <dc:creator>Eric Oglesbee</dc:creator>
  <cp:lastModifiedBy>Eric Oglesbee</cp:lastModifiedBy>
  <cp:revision>15</cp:revision>
  <dcterms:created xsi:type="dcterms:W3CDTF">2010-01-05T15:01:34Z</dcterms:created>
  <dcterms:modified xsi:type="dcterms:W3CDTF">2010-01-05T16:19:15Z</dcterms:modified>
</cp:coreProperties>
</file>